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13" r:id="rId3"/>
    <p:sldId id="312" r:id="rId4"/>
    <p:sldId id="289" r:id="rId5"/>
    <p:sldId id="316" r:id="rId6"/>
    <p:sldId id="290" r:id="rId7"/>
    <p:sldId id="291" r:id="rId8"/>
    <p:sldId id="319" r:id="rId9"/>
    <p:sldId id="280" r:id="rId10"/>
    <p:sldId id="297" r:id="rId11"/>
    <p:sldId id="298" r:id="rId12"/>
    <p:sldId id="328" r:id="rId13"/>
    <p:sldId id="299" r:id="rId14"/>
    <p:sldId id="311" r:id="rId15"/>
    <p:sldId id="320" r:id="rId16"/>
    <p:sldId id="276" r:id="rId17"/>
    <p:sldId id="267" r:id="rId18"/>
    <p:sldId id="323" r:id="rId19"/>
    <p:sldId id="268" r:id="rId20"/>
    <p:sldId id="269" r:id="rId21"/>
    <p:sldId id="270" r:id="rId22"/>
    <p:sldId id="271" r:id="rId23"/>
    <p:sldId id="324" r:id="rId24"/>
    <p:sldId id="325" r:id="rId25"/>
    <p:sldId id="259" r:id="rId26"/>
    <p:sldId id="26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8" autoAdjust="0"/>
    <p:restoredTop sz="84199" autoAdjust="0"/>
  </p:normalViewPr>
  <p:slideViewPr>
    <p:cSldViewPr>
      <p:cViewPr>
        <p:scale>
          <a:sx n="66" d="100"/>
          <a:sy n="66" d="100"/>
        </p:scale>
        <p:origin x="-348" y="11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2C24-E036-451A-9959-0EB73D2A83D7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6AAD-21BE-4D70-A194-87D9F95AF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Great nitro!  After setting T=0,  have the T=1</a:t>
            </a:r>
            <a:r>
              <a:rPr lang="en-CA" sz="1200" baseline="0" dirty="0" smtClean="0"/>
              <a:t> blue pill fade – so emphasize only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10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Great nitro!  After setting T=0,  have the T=1</a:t>
            </a:r>
            <a:r>
              <a:rPr lang="en-CA" sz="1200" baseline="0" dirty="0" smtClean="0"/>
              <a:t> blue pill fade – so emphasize only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17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Removed: 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 charset="0"/>
                <a:cs typeface="Calibri" pitchFamily="34" charset="0"/>
              </a:rPr>
              <a:t>is function of x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65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6AAD-21BE-4D70-A194-87D9F95AF7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9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8757-DC1F-4B2E-9C17-AD0A44128690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A4DF-8995-440D-9359-0D568FD7D6A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E892-D99D-4DC9-93ED-C1D79F30F219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97B2-DC3C-4453-AB4A-670F793A97A1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07FE-38C5-4FC4-B73C-811F2E6F743C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EAC-3E77-4D7C-AD98-1720B6F10C2A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C455-E2DD-4CB4-AECF-B3CC4E6AB087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2489-F6C4-4D55-898A-D86560A132F1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02C3-E077-4E76-AB05-E69C6064905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2D31-01C9-4204-9E28-1C6A1E747B39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8A2F-0B61-4894-8552-9A9C997DCF88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11CC-0A78-42C1-A6FE-E0E34B6EC13E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024-B0C2-4389-AAC0-6AC875E09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Novel Evaluation Methodology for Assessing Off-Policy Learning Methods in Contextual Bandits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Negar </a:t>
            </a:r>
            <a:r>
              <a:rPr lang="en-US" dirty="0" err="1" smtClean="0"/>
              <a:t>Hassanpour</a:t>
            </a:r>
            <a:r>
              <a:rPr lang="en-US" dirty="0" smtClean="0"/>
              <a:t> and Russ Greiner</a:t>
            </a:r>
            <a:br>
              <a:rPr lang="en-US" dirty="0" smtClean="0"/>
            </a:br>
            <a:r>
              <a:rPr lang="en-US" sz="2400" dirty="0" smtClean="0"/>
              <a:t>Department of Computing Science</a:t>
            </a:r>
            <a:br>
              <a:rPr lang="en-US" sz="2400" dirty="0" smtClean="0"/>
            </a:br>
            <a:r>
              <a:rPr lang="en-US" sz="2400" dirty="0" smtClean="0"/>
              <a:t>University of Alberta</a:t>
            </a:r>
            <a:endParaRPr lang="en-US" dirty="0"/>
          </a:p>
        </p:txBody>
      </p:sp>
      <p:pic>
        <p:nvPicPr>
          <p:cNvPr id="7" name="Picture 7" descr="https://www.caiac.ca/sites/all/themes/canai2018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7419"/>
            <a:ext cx="2490786" cy="4616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858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RCT*’s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latin typeface="Calibri" pitchFamily="34" charset="0"/>
                <a:ea typeface="Arial" charset="0"/>
                <a:cs typeface="Calibri" pitchFamily="34" charset="0"/>
              </a:rPr>
              <a:t>Goal:</a:t>
            </a:r>
            <a:r>
              <a:rPr lang="en-US" dirty="0" smtClean="0">
                <a:latin typeface="Calibri" pitchFamily="34" charset="0"/>
                <a:ea typeface="Arial" charset="0"/>
                <a:cs typeface="Calibri" pitchFamily="34" charset="0"/>
              </a:rPr>
              <a:t> To generate synthetic bandit datasets as similar as possible to a real bandit dataset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n-US" dirty="0" smtClean="0">
                <a:latin typeface="Calibri" pitchFamily="34" charset="0"/>
                <a:ea typeface="Arial" charset="0"/>
                <a:cs typeface="Calibri" pitchFamily="34" charset="0"/>
              </a:rPr>
              <a:t>Match:	□ </a:t>
            </a:r>
            <a:r>
              <a:rPr lang="en-US" dirty="0" smtClean="0"/>
              <a:t>Average </a:t>
            </a:r>
            <a:r>
              <a:rPr lang="en-US" dirty="0" smtClean="0"/>
              <a:t>Treatment </a:t>
            </a:r>
            <a:r>
              <a:rPr lang="en-US" dirty="0" smtClean="0"/>
              <a:t>Effect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>
                <a:latin typeface="Calibri" pitchFamily="34" charset="0"/>
                <a:ea typeface="Arial" charset="0"/>
                <a:cs typeface="Calibri" pitchFamily="34" charset="0"/>
              </a:rPr>
              <a:t> □ </a:t>
            </a:r>
            <a:r>
              <a:rPr lang="en-US" dirty="0" smtClean="0"/>
              <a:t>Coefficients </a:t>
            </a:r>
            <a:r>
              <a:rPr lang="en-US" dirty="0" smtClean="0"/>
              <a:t>of Determination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8674" name="Picture 2" descr="C:\Users\Negar\Desktop\cai presentation\pipeline_proposed_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3201" y="0"/>
            <a:ext cx="6400798" cy="2650651"/>
          </a:xfrm>
          <a:prstGeom prst="rect">
            <a:avLst/>
          </a:prstGeom>
          <a:noFill/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647" b="54167"/>
          <a:stretch>
            <a:fillRect/>
          </a:stretch>
        </p:blipFill>
        <p:spPr bwMode="auto">
          <a:xfrm>
            <a:off x="3438749" y="4114800"/>
            <a:ext cx="3868612" cy="9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833"/>
          <a:stretch>
            <a:fillRect/>
          </a:stretch>
        </p:blipFill>
        <p:spPr bwMode="auto">
          <a:xfrm>
            <a:off x="1678310" y="5562601"/>
            <a:ext cx="73894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2544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Derive Counterfactual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0755"/>
            <a:ext cx="8382000" cy="396240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r>
              <a:rPr lang="en-US" sz="2800" spc="-40" dirty="0" smtClean="0"/>
              <a:t>Fit Gaussian Process to each treatment arm:</a:t>
            </a:r>
          </a:p>
          <a:p>
            <a:pPr lvl="0">
              <a:lnSpc>
                <a:spcPct val="114000"/>
              </a:lnSpc>
            </a:pPr>
            <a:r>
              <a:rPr lang="en-US" sz="2800" dirty="0" smtClean="0"/>
              <a:t>Set counterfactual functions to: </a:t>
            </a:r>
          </a:p>
          <a:p>
            <a:pPr lvl="0">
              <a:lnSpc>
                <a:spcPct val="114000"/>
              </a:lnSpc>
            </a:pPr>
            <a:r>
              <a:rPr lang="en-US" sz="2800" dirty="0" smtClean="0"/>
              <a:t>Find </a:t>
            </a:r>
            <a:r>
              <a:rPr lang="en-US" sz="2800" dirty="0" err="1" smtClean="0">
                <a:solidFill>
                  <a:schemeClr val="tx2"/>
                </a:solidFill>
              </a:rPr>
              <a:t>k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t</a:t>
            </a:r>
            <a:r>
              <a:rPr lang="en-US" sz="2800" dirty="0" smtClean="0"/>
              <a:t> and </a:t>
            </a:r>
            <a:r>
              <a:rPr lang="el-GR" sz="2800" dirty="0" smtClean="0">
                <a:solidFill>
                  <a:schemeClr val="tx2"/>
                </a:solidFill>
              </a:rPr>
              <a:t>ε</a:t>
            </a:r>
            <a:r>
              <a:rPr lang="en-US" sz="2800" baseline="-25000" dirty="0" smtClean="0">
                <a:solidFill>
                  <a:schemeClr val="tx2"/>
                </a:solidFill>
              </a:rPr>
              <a:t>t</a:t>
            </a:r>
            <a:r>
              <a:rPr lang="en-US" sz="2800" dirty="0" smtClean="0"/>
              <a:t> such that each</a:t>
            </a:r>
            <a:br>
              <a:rPr lang="en-US" sz="2800" dirty="0" smtClean="0"/>
            </a:br>
            <a:r>
              <a:rPr lang="en-US" sz="2800" dirty="0" smtClean="0"/>
              <a:t>   new sampled RCT (i.e., synthetic) has 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tx2"/>
                </a:solidFill>
              </a:rPr>
              <a:t>ATE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R</a:t>
            </a:r>
            <a:r>
              <a:rPr lang="en-US" sz="2800" baseline="30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/>
              <a:t> similar to those of RCT</a:t>
            </a:r>
            <a:r>
              <a:rPr lang="en-US" sz="2400" dirty="0" smtClean="0"/>
              <a:t>*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8674" name="Picture 2" descr="C:\Users\Negar\Desktop\cai presentation\pipeline_proposed_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3201" y="104"/>
            <a:ext cx="6400798" cy="2650651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2777054"/>
            <a:ext cx="1638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31978"/>
            <a:ext cx="3657600" cy="4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775" y="5195517"/>
            <a:ext cx="4614104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CA" sz="2400" dirty="0" smtClean="0"/>
              <a:t>Note that the </a:t>
            </a:r>
            <a:r>
              <a:rPr lang="en-CA" sz="2400" b="1" dirty="0" smtClean="0">
                <a:solidFill>
                  <a:srgbClr val="FF0000"/>
                </a:solidFill>
              </a:rPr>
              <a:t>y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CA" sz="2400" dirty="0" smtClean="0"/>
              <a:t> </a:t>
            </a:r>
            <a:r>
              <a:rPr lang="en-CA" sz="2400" dirty="0" smtClean="0"/>
              <a:t>and </a:t>
            </a:r>
            <a:r>
              <a:rPr lang="en-CA" sz="2400" b="1" dirty="0" smtClean="0">
                <a:solidFill>
                  <a:srgbClr val="0000FF"/>
                </a:solidFill>
              </a:rPr>
              <a:t>y</a:t>
            </a:r>
            <a:r>
              <a:rPr lang="en-CA" sz="2400" b="1" baseline="30000" dirty="0" smtClean="0">
                <a:solidFill>
                  <a:srgbClr val="0000FF"/>
                </a:solidFill>
              </a:rPr>
              <a:t>1</a:t>
            </a:r>
            <a:r>
              <a:rPr lang="en-CA" sz="2400" dirty="0" smtClean="0"/>
              <a:t> </a:t>
            </a:r>
            <a:r>
              <a:rPr lang="en-CA" sz="2400" dirty="0" err="1" smtClean="0"/>
              <a:t>dist’n</a:t>
            </a:r>
            <a:r>
              <a:rPr lang="en-CA" sz="2400" dirty="0" smtClean="0"/>
              <a:t> for RCT* = </a:t>
            </a:r>
            <a:r>
              <a:rPr lang="en-CA" sz="2400" dirty="0" err="1" smtClean="0"/>
              <a:t>Syn</a:t>
            </a:r>
            <a:r>
              <a:rPr lang="en-CA" sz="2400" dirty="0" smtClean="0"/>
              <a:t> </a:t>
            </a:r>
            <a:r>
              <a:rPr lang="en-CA" sz="2400" dirty="0" smtClean="0"/>
              <a:t>RCT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RCT*</a:t>
            </a:r>
            <a:endParaRPr lang="en-US" dirty="0"/>
          </a:p>
        </p:txBody>
      </p:sp>
      <p:pic>
        <p:nvPicPr>
          <p:cNvPr id="14" name="Content Placeholder 7" descr="2a.png"/>
          <p:cNvPicPr>
            <a:picLocks noChangeAspect="1"/>
          </p:cNvPicPr>
          <p:nvPr/>
        </p:nvPicPr>
        <p:blipFill>
          <a:blip r:embed="rId2" cstate="print"/>
          <a:srcRect r="58138" b="15000"/>
          <a:stretch>
            <a:fillRect/>
          </a:stretch>
        </p:blipFill>
        <p:spPr>
          <a:xfrm>
            <a:off x="152400" y="1409700"/>
            <a:ext cx="4388824" cy="4343400"/>
          </a:xfrm>
          <a:prstGeom prst="rect">
            <a:avLst/>
          </a:prstGeom>
        </p:spPr>
      </p:pic>
      <p:pic>
        <p:nvPicPr>
          <p:cNvPr id="15" name="Content Placeholder 8" descr="2a.png"/>
          <p:cNvPicPr>
            <a:picLocks noChangeAspect="1"/>
          </p:cNvPicPr>
          <p:nvPr/>
        </p:nvPicPr>
        <p:blipFill>
          <a:blip r:embed="rId2" cstate="print"/>
          <a:srcRect l="50591" r="7547" b="15000"/>
          <a:stretch>
            <a:fillRect/>
          </a:stretch>
        </p:blipFill>
        <p:spPr>
          <a:xfrm>
            <a:off x="4678976" y="1409700"/>
            <a:ext cx="4388824" cy="4343400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4648200" y="2667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Synthetic RCT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1524000"/>
            <a:ext cx="0" cy="434340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2544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Induce </a:t>
            </a:r>
            <a:br>
              <a:rPr lang="en-US" dirty="0" smtClean="0"/>
            </a:br>
            <a:r>
              <a:rPr lang="en-US" dirty="0" smtClean="0"/>
              <a:t>Selection</a:t>
            </a:r>
            <a:br>
              <a:rPr lang="en-US" dirty="0" smtClean="0"/>
            </a:br>
            <a:r>
              <a:rPr lang="en-US" dirty="0" smtClean="0"/>
              <a:t>Bias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Logging policy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h</a:t>
            </a:r>
            <a:r>
              <a:rPr lang="el-GR" sz="2400" baseline="-250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α</a:t>
            </a:r>
            <a:r>
              <a:rPr lang="en-US" sz="2400" baseline="-250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,</a:t>
            </a:r>
            <a:r>
              <a:rPr lang="el-GR" sz="2400" baseline="-250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β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t|x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) </a:t>
            </a: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is a sigmoid with </a:t>
            </a:r>
            <a:r>
              <a:rPr lang="el-GR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α</a:t>
            </a:r>
            <a:r>
              <a:rPr lang="el-GR" sz="2400" dirty="0" smtClean="0">
                <a:latin typeface="+mj-lt"/>
                <a:ea typeface="Arial" charset="0"/>
                <a:cs typeface="Calibri" pitchFamily="34" charset="0"/>
              </a:rPr>
              <a:t> </a:t>
            </a: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and </a:t>
            </a:r>
            <a:r>
              <a:rPr lang="el-GR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β</a:t>
            </a: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 parameters;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z=z(x)</a:t>
            </a: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 induces the sample selection bias.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 smtClean="0">
              <a:latin typeface="+mj-lt"/>
              <a:ea typeface="Arial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Arial" charset="0"/>
                <a:cs typeface="Calibri" pitchFamily="34" charset="0"/>
              </a:rPr>
              <a:t>z</a:t>
            </a: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 could be: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any covariate such as age, gender, etc.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First Principal Component (PC1)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  <a:ea typeface="Arial" charset="0"/>
                <a:cs typeface="Calibri" pitchFamily="34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2" descr="C:\Users\Negar\Desktop\cai presentation\pipeline_proposed_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1" y="105"/>
            <a:ext cx="6400798" cy="2650651"/>
          </a:xfrm>
          <a:prstGeom prst="rect">
            <a:avLst/>
          </a:prstGeom>
          <a:noFill/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819400" y="3810000"/>
          <a:ext cx="3581401" cy="820698"/>
        </p:xfrm>
        <a:graphic>
          <a:graphicData uri="http://schemas.openxmlformats.org/presentationml/2006/ole">
            <p:oleObj spid="_x0000_s32780" name="Equation" r:id="rId5" imgW="1701800" imgH="393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l-GR" dirty="0" smtClean="0"/>
              <a:t>α</a:t>
            </a:r>
            <a:r>
              <a:rPr lang="en-US" dirty="0" smtClean="0"/>
              <a:t> and </a:t>
            </a:r>
            <a:r>
              <a:rPr lang="el-GR" dirty="0" smtClean="0"/>
              <a:t>β</a:t>
            </a:r>
            <a:r>
              <a:rPr lang="en-US" dirty="0" smtClean="0"/>
              <a:t> on Selection Bias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4375" y="1371600"/>
            <a:ext cx="1981200" cy="6397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α</a:t>
            </a:r>
            <a:r>
              <a:rPr lang="en-US" dirty="0" smtClean="0"/>
              <a:t>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2413000" y="1341438"/>
            <a:ext cx="1981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l-GR" sz="2400" b="1" dirty="0" smtClean="0"/>
              <a:t>α</a:t>
            </a:r>
            <a:r>
              <a:rPr lang="en-US" sz="2400" b="1" dirty="0" smtClean="0"/>
              <a:t> = 1, </a:t>
            </a:r>
            <a:r>
              <a:rPr lang="el-GR" sz="2400" b="1" dirty="0" smtClean="0"/>
              <a:t>β</a:t>
            </a:r>
            <a:r>
              <a:rPr lang="en-US" sz="2400" b="1" dirty="0" smtClean="0"/>
              <a:t> = 0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idx="1"/>
          </p:nvPr>
        </p:nvSpPr>
        <p:spPr>
          <a:xfrm>
            <a:off x="4775200" y="1341438"/>
            <a:ext cx="1981200" cy="639762"/>
          </a:xfrm>
        </p:spPr>
        <p:txBody>
          <a:bodyPr>
            <a:normAutofit/>
          </a:bodyPr>
          <a:lstStyle/>
          <a:p>
            <a:pPr lvl="0" algn="ctr"/>
            <a:r>
              <a:rPr lang="el-GR" dirty="0" smtClean="0"/>
              <a:t>α</a:t>
            </a:r>
            <a:r>
              <a:rPr lang="en-US" dirty="0" smtClean="0"/>
              <a:t> = 1, </a:t>
            </a:r>
            <a:r>
              <a:rPr lang="el-GR" dirty="0" smtClean="0"/>
              <a:t>β</a:t>
            </a:r>
            <a:r>
              <a:rPr lang="en-US" dirty="0" smtClean="0"/>
              <a:t> = 1</a:t>
            </a: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6986175" y="1341438"/>
            <a:ext cx="1981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l-GR" sz="2400" b="1" dirty="0" smtClean="0"/>
              <a:t>α</a:t>
            </a:r>
            <a:r>
              <a:rPr lang="en-US" sz="2400" b="1" dirty="0" smtClean="0"/>
              <a:t> = 1, </a:t>
            </a:r>
            <a:r>
              <a:rPr lang="el-GR" sz="2400" b="1" dirty="0" smtClean="0"/>
              <a:t>β</a:t>
            </a:r>
            <a:r>
              <a:rPr lang="en-US" sz="2400" b="1" dirty="0" smtClean="0"/>
              <a:t> = -1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0" y="1371600"/>
            <a:ext cx="0" cy="548640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6" descr="C:\Users\Negar\Desktop\cai presentation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775" y="2057400"/>
            <a:ext cx="2182050" cy="4330700"/>
          </a:xfrm>
          <a:prstGeom prst="rect">
            <a:avLst/>
          </a:prstGeom>
          <a:noFill/>
        </p:spPr>
      </p:pic>
      <p:pic>
        <p:nvPicPr>
          <p:cNvPr id="55303" name="Picture 7" descr="C:\Users\Negar\Desktop\cai presentation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50" y="2057400"/>
            <a:ext cx="2182050" cy="4330700"/>
          </a:xfrm>
          <a:prstGeom prst="rect">
            <a:avLst/>
          </a:prstGeom>
          <a:noFill/>
        </p:spPr>
      </p:pic>
      <p:pic>
        <p:nvPicPr>
          <p:cNvPr id="55304" name="Picture 8" descr="C:\Users\Negar\Desktop\cai presentation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575" y="2057400"/>
            <a:ext cx="2182050" cy="4330700"/>
          </a:xfrm>
          <a:prstGeom prst="rect">
            <a:avLst/>
          </a:prstGeom>
          <a:noFill/>
        </p:spPr>
      </p:pic>
      <p:pic>
        <p:nvPicPr>
          <p:cNvPr id="55305" name="Picture 9" descr="C:\Users\Negar\Desktop\cai presentation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750" y="2057400"/>
            <a:ext cx="2182050" cy="43307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 l="11250" t="11667" r="8750" b="10000"/>
          <a:stretch>
            <a:fillRect/>
          </a:stretch>
        </p:blipFill>
        <p:spPr bwMode="auto">
          <a:xfrm>
            <a:off x="1600200" y="2057400"/>
            <a:ext cx="5943600" cy="43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0" grpId="0"/>
      <p:bldP spid="22" grpId="0" build="p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CA" dirty="0" smtClean="0"/>
              <a:t>Motivation</a:t>
            </a:r>
          </a:p>
          <a:p>
            <a:r>
              <a:rPr lang="en-CA" dirty="0" smtClean="0"/>
              <a:t>Existing Approach</a:t>
            </a:r>
          </a:p>
          <a:p>
            <a:r>
              <a:rPr lang="en-CA" dirty="0" smtClean="0"/>
              <a:t>Proposed Approach</a:t>
            </a:r>
          </a:p>
          <a:p>
            <a:r>
              <a:rPr lang="en-CA" dirty="0" smtClean="0"/>
              <a:t>Experiments</a:t>
            </a:r>
            <a:endParaRPr lang="en-CA" dirty="0" smtClean="0"/>
          </a:p>
          <a:p>
            <a:r>
              <a:rPr lang="en-CA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33" y="28956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7628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RCT* Datasets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b="1" u="sng" dirty="0">
                <a:latin typeface="Calibri" pitchFamily="34" charset="0"/>
                <a:ea typeface="Arial" charset="0"/>
                <a:cs typeface="Calibri" pitchFamily="34" charset="0"/>
              </a:rPr>
              <a:t>Acupuncture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benefit of acupuncture</a:t>
            </a:r>
            <a:b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 (</a:t>
            </a:r>
            <a:r>
              <a:rPr lang="en-US" sz="2200" dirty="0">
                <a:latin typeface="Calibri" pitchFamily="34" charset="0"/>
                <a:ea typeface="Arial" charset="0"/>
                <a:cs typeface="Calibri" pitchFamily="34" charset="0"/>
              </a:rPr>
              <a:t>in 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addition </a:t>
            </a:r>
            <a:r>
              <a:rPr lang="en-US" sz="2200" dirty="0">
                <a:latin typeface="Calibri" pitchFamily="34" charset="0"/>
                <a:ea typeface="Arial" charset="0"/>
                <a:cs typeface="Calibri" pitchFamily="34" charset="0"/>
              </a:rPr>
              <a:t>to 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standard </a:t>
            </a:r>
            <a:r>
              <a:rPr lang="en-US" sz="2200" dirty="0">
                <a:latin typeface="Calibri" pitchFamily="34" charset="0"/>
                <a:ea typeface="Arial" charset="0"/>
                <a:cs typeface="Calibri" pitchFamily="34" charset="0"/>
              </a:rPr>
              <a:t>care) for 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treating </a:t>
            </a:r>
            <a:r>
              <a:rPr lang="en-US" sz="2200" dirty="0">
                <a:latin typeface="Calibri" pitchFamily="34" charset="0"/>
                <a:ea typeface="Arial" charset="0"/>
                <a:cs typeface="Calibri" pitchFamily="34" charset="0"/>
              </a:rPr>
              <a:t>chronic headache 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disorders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18 features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, 295 subjects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  <a:buNone/>
              <a:tabLst>
                <a:tab pos="230188" algn="l"/>
              </a:tabLst>
            </a:pPr>
            <a:r>
              <a:rPr lang="en-US" sz="2200" b="1" u="sng" dirty="0" smtClean="0">
                <a:latin typeface="Calibri" pitchFamily="34" charset="0"/>
                <a:ea typeface="Arial" charset="0"/>
                <a:cs typeface="Calibri" pitchFamily="34" charset="0"/>
              </a:rPr>
              <a:t>Hypericum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tabLst>
                <a:tab pos="230188" algn="l"/>
              </a:tabLst>
            </a:pP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acute efficacy of St. John’s </a:t>
            </a:r>
            <a:r>
              <a:rPr lang="en-US" sz="2200" dirty="0" err="1" smtClean="0">
                <a:latin typeface="Calibri" pitchFamily="34" charset="0"/>
                <a:ea typeface="Arial" charset="0"/>
                <a:cs typeface="Calibri" pitchFamily="34" charset="0"/>
              </a:rPr>
              <a:t>Wort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 in treatment of patients with </a:t>
            </a:r>
            <a:r>
              <a:rPr lang="en-US" sz="2200" dirty="0">
                <a:latin typeface="Calibri" pitchFamily="34" charset="0"/>
                <a:ea typeface="Arial" charset="0"/>
                <a:cs typeface="Calibri" pitchFamily="34" charset="0"/>
              </a:rPr>
              <a:t>major</a:t>
            </a: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 depression disorder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tabLst>
                <a:tab pos="230188" algn="l"/>
              </a:tabLst>
            </a:pPr>
            <a:r>
              <a:rPr lang="en-US" sz="2200" dirty="0" smtClean="0">
                <a:latin typeface="Calibri" pitchFamily="34" charset="0"/>
                <a:ea typeface="Arial" charset="0"/>
                <a:cs typeface="Calibri" pitchFamily="34" charset="0"/>
              </a:rPr>
              <a:t>278 features, 161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6888" y="4587240"/>
          <a:ext cx="3637788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0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  <a:cs typeface="Calibri" pitchFamily="34" charset="0"/>
                        </a:rPr>
                        <a:t>Original RCT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Synthesized RCTs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ATE*=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j-lt"/>
                          <a:cs typeface="Calibri" pitchFamily="34" charset="0"/>
                        </a:rPr>
                        <a:t>−6.15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ATE =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j-lt"/>
                          <a:cs typeface="Calibri" pitchFamily="34" charset="0"/>
                        </a:rPr>
                        <a:t>−6.17(0.76)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0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*=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cs typeface="Calibri" pitchFamily="34" charset="0"/>
                        </a:rPr>
                        <a:t>0.68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0 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cs typeface="Calibri" pitchFamily="34" charset="0"/>
                        </a:rPr>
                        <a:t>0.60(0.05)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* =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j-lt"/>
                          <a:cs typeface="Calibri" pitchFamily="34" charset="0"/>
                        </a:rPr>
                        <a:t>0.33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1 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=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j-lt"/>
                          <a:cs typeface="Calibri" pitchFamily="34" charset="0"/>
                        </a:rPr>
                        <a:t>0.36(0.07)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38574" y="4587240"/>
          <a:ext cx="3637788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0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  <a:cs typeface="Calibri" pitchFamily="34" charset="0"/>
                        </a:rPr>
                        <a:t>Original RCT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Synthesized RCTs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ATE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*</a:t>
                      </a:r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=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−2.25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ATE =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−2.65(0.97)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0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*</a:t>
                      </a:r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 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0.24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0 </a:t>
                      </a:r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0.15(0.10)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*</a:t>
                      </a:r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 =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0.00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+mj-lt"/>
                          <a:cs typeface="Calibri" pitchFamily="34" charset="0"/>
                        </a:rPr>
                        <a:t>R</a:t>
                      </a:r>
                      <a:r>
                        <a:rPr lang="en-US" sz="2000" b="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lang="en-US" sz="2000" b="0" baseline="-25000" dirty="0" smtClean="0">
                          <a:latin typeface="+mj-lt"/>
                          <a:cs typeface="Calibri" pitchFamily="34" charset="0"/>
                        </a:rPr>
                        <a:t>1 </a:t>
                      </a:r>
                      <a:r>
                        <a:rPr lang="en-US" sz="2000" dirty="0" smtClean="0">
                          <a:latin typeface="+mj-lt"/>
                          <a:ea typeface="Arial" charset="0"/>
                          <a:cs typeface="Calibri" pitchFamily="34" charset="0"/>
                        </a:rPr>
                        <a:t>=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j-lt"/>
                          <a:ea typeface="Arial" charset="0"/>
                          <a:cs typeface="Calibri" pitchFamily="34" charset="0"/>
                        </a:rPr>
                        <a:t>0.04(0.09)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Evaluated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latin typeface="Calibri" pitchFamily="34" charset="0"/>
                <a:ea typeface="Arial" charset="0"/>
                <a:cs typeface="Calibri" pitchFamily="34" charset="0"/>
              </a:rPr>
              <a:t>Off-policy learning methods in contextual bandits: </a:t>
            </a: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Outcome Prediction (OP)</a:t>
            </a: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Inverse Propensity Scoring (IPS)</a:t>
            </a: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Doubly Robust (DR) </a:t>
            </a:r>
            <a:r>
              <a:rPr lang="en-US" sz="1900" b="0" dirty="0" smtClean="0">
                <a:latin typeface="Calibri" pitchFamily="34" charset="0"/>
                <a:ea typeface="Arial" charset="0"/>
                <a:cs typeface="Calibri" pitchFamily="34" charset="0"/>
              </a:rPr>
              <a:t>[</a:t>
            </a:r>
            <a:r>
              <a:rPr lang="en-US" sz="2200" dirty="0" err="1" smtClean="0"/>
              <a:t>Dudík</a:t>
            </a:r>
            <a:r>
              <a:rPr lang="en-US" sz="2200" dirty="0" smtClean="0"/>
              <a:t> et al., 2011</a:t>
            </a:r>
            <a:r>
              <a:rPr lang="en-US" sz="1900" b="0" dirty="0" smtClean="0">
                <a:latin typeface="Calibri" pitchFamily="34" charset="0"/>
                <a:ea typeface="Arial" charset="0"/>
                <a:cs typeface="Calibri" pitchFamily="34" charset="0"/>
              </a:rPr>
              <a:t>]</a:t>
            </a:r>
            <a:endParaRPr lang="en-US" sz="3000" b="0" dirty="0" smtClean="0">
              <a:latin typeface="Calibri" pitchFamily="34" charset="0"/>
              <a:ea typeface="Arial" charset="0"/>
              <a:cs typeface="Calibri" pitchFamily="34" charset="0"/>
            </a:endParaRP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Self-Normalized (SN) </a:t>
            </a:r>
            <a:r>
              <a:rPr lang="en-US" sz="2200" dirty="0"/>
              <a:t>[</a:t>
            </a:r>
            <a:r>
              <a:rPr lang="en-US" sz="2200" dirty="0" err="1"/>
              <a:t>Swaminathan</a:t>
            </a:r>
            <a:r>
              <a:rPr lang="en-US" sz="2200" dirty="0"/>
              <a:t> and </a:t>
            </a:r>
            <a:r>
              <a:rPr lang="en-US" sz="2200" dirty="0" err="1"/>
              <a:t>Joachims</a:t>
            </a:r>
            <a:r>
              <a:rPr lang="en-US" sz="2200" dirty="0"/>
              <a:t>, 2015b]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dirty="0" smtClean="0">
              <a:latin typeface="Calibri" pitchFamily="34" charset="0"/>
              <a:ea typeface="Arial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latin typeface="Calibri" pitchFamily="34" charset="0"/>
                <a:ea typeface="Arial" charset="0"/>
                <a:cs typeface="Calibri" pitchFamily="34" charset="0"/>
              </a:rPr>
              <a:t>Each uses an objective function defined by either:</a:t>
            </a: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Empirical Risk Minimization (ERM) </a:t>
            </a:r>
            <a:r>
              <a:rPr lang="en-US" sz="3000" dirty="0" smtClean="0">
                <a:latin typeface="Calibri" pitchFamily="34" charset="0"/>
                <a:ea typeface="Arial" charset="0"/>
                <a:cs typeface="Calibri" pitchFamily="34" charset="0"/>
              </a:rPr>
              <a:t>principle   OR</a:t>
            </a:r>
            <a:endParaRPr lang="en-US" sz="3000" b="0" dirty="0" smtClean="0">
              <a:latin typeface="Calibri" pitchFamily="34" charset="0"/>
              <a:ea typeface="Arial" charset="0"/>
              <a:cs typeface="Calibri" pitchFamily="34" charset="0"/>
            </a:endParaRPr>
          </a:p>
          <a:p>
            <a:pPr lvl="1"/>
            <a:r>
              <a:rPr lang="en-US" sz="3000" b="0" dirty="0" smtClean="0">
                <a:latin typeface="Calibri" pitchFamily="34" charset="0"/>
                <a:ea typeface="Arial" charset="0"/>
                <a:cs typeface="Calibri" pitchFamily="34" charset="0"/>
              </a:rPr>
              <a:t>Counterfactual Risk Minimization (CRM)</a:t>
            </a:r>
            <a:r>
              <a:rPr lang="en-US" sz="3000" dirty="0" smtClean="0">
                <a:latin typeface="Calibri" pitchFamily="34" charset="0"/>
                <a:ea typeface="Arial" charset="0"/>
                <a:cs typeface="Calibri" pitchFamily="34" charset="0"/>
              </a:rPr>
              <a:t> principle </a:t>
            </a:r>
            <a:r>
              <a:rPr lang="en-US" sz="4000" b="0" dirty="0" smtClean="0">
                <a:latin typeface="Calibri" pitchFamily="34" charset="0"/>
                <a:ea typeface="Arial" charset="0"/>
                <a:cs typeface="Calibri" pitchFamily="34" charset="0"/>
              </a:rPr>
              <a:t> </a:t>
            </a:r>
            <a:r>
              <a:rPr lang="en-US" sz="2200" dirty="0"/>
              <a:t>[</a:t>
            </a:r>
            <a:r>
              <a:rPr lang="en-US" sz="2200" dirty="0" err="1"/>
              <a:t>Swaminathan</a:t>
            </a:r>
            <a:r>
              <a:rPr lang="en-US" sz="2200" dirty="0"/>
              <a:t> and </a:t>
            </a:r>
            <a:r>
              <a:rPr lang="en-US" sz="2200" dirty="0" err="1"/>
              <a:t>Joachims</a:t>
            </a:r>
            <a:r>
              <a:rPr lang="en-US" sz="2200" dirty="0"/>
              <a:t>, 2015c]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C:\Users\Negar\Downloads\evaluation-methodology-assessing\results\leg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0935" y="6296824"/>
            <a:ext cx="5422130" cy="434176"/>
          </a:xfrm>
          <a:prstGeom prst="rect">
            <a:avLst/>
          </a:prstGeom>
          <a:noFill/>
        </p:spPr>
      </p:pic>
      <p:pic>
        <p:nvPicPr>
          <p:cNvPr id="6" name="Picture 5" descr="Doc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" b="14524"/>
          <a:stretch>
            <a:fillRect/>
          </a:stretch>
        </p:blipFill>
        <p:spPr>
          <a:xfrm>
            <a:off x="457200" y="1066800"/>
            <a:ext cx="8229600" cy="5207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Results 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53000" y="1219200"/>
            <a:ext cx="3581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619500"/>
            <a:ext cx="5165532" cy="265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3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C:\Users\Negar\Downloads\evaluation-methodology-assessing\results\legen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0935" y="6296824"/>
            <a:ext cx="5422130" cy="434176"/>
          </a:xfrm>
          <a:prstGeom prst="rect">
            <a:avLst/>
          </a:prstGeom>
          <a:noFill/>
        </p:spPr>
      </p:pic>
      <p:pic>
        <p:nvPicPr>
          <p:cNvPr id="6" name="Picture 5" descr="Doc2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" b="14524"/>
          <a:stretch>
            <a:fillRect/>
          </a:stretch>
        </p:blipFill>
        <p:spPr>
          <a:xfrm>
            <a:off x="457200" y="1066800"/>
            <a:ext cx="8229600" cy="5207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Results 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9"/>
          <p:cNvGraphicFramePr>
            <a:graphicFrameLocks/>
          </p:cNvGraphicFramePr>
          <p:nvPr/>
        </p:nvGraphicFramePr>
        <p:xfrm>
          <a:off x="2135633" y="1371600"/>
          <a:ext cx="4861489" cy="227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7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72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Mr.  Green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Ms.  Jones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 . 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Content Placeholder 24"/>
          <p:cNvGraphicFramePr>
            <a:graphicFrameLocks/>
          </p:cNvGraphicFramePr>
          <p:nvPr/>
        </p:nvGraphicFramePr>
        <p:xfrm>
          <a:off x="2133600" y="1371600"/>
          <a:ext cx="4872735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0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70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1371600"/>
          <a:ext cx="3938651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133600" y="1371600"/>
          <a:ext cx="3573208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17" descr="Image result for pati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2743200" cy="300736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781800" y="3644338"/>
            <a:ext cx="2262382" cy="3213662"/>
            <a:chOff x="417182" y="3352800"/>
            <a:chExt cx="2262382" cy="3213662"/>
          </a:xfrm>
        </p:grpSpPr>
        <p:pic>
          <p:nvPicPr>
            <p:cNvPr id="20" name="Picture 4" descr="C:\Users\Negar\Desktop\99563366-stock-vector-cartoon-stick-man-drawing-conceptual-illustration-of-doctor-holding-two-pills-concept-of-healthcare-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1" r="3889"/>
            <a:stretch>
              <a:fillRect/>
            </a:stretch>
          </p:blipFill>
          <p:spPr bwMode="auto">
            <a:xfrm>
              <a:off x="457200" y="3429000"/>
              <a:ext cx="2222364" cy="3137462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17182" y="3352800"/>
              <a:ext cx="530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T=0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6084" y="3352800"/>
              <a:ext cx="530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T=1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30345" y="3643313"/>
            <a:ext cx="2613655" cy="3214687"/>
            <a:chOff x="6530345" y="3643313"/>
            <a:chExt cx="2613655" cy="3214687"/>
          </a:xfrm>
        </p:grpSpPr>
        <p:sp>
          <p:nvSpPr>
            <p:cNvPr id="26" name="Rectangle 25"/>
            <p:cNvSpPr/>
            <p:nvPr/>
          </p:nvSpPr>
          <p:spPr>
            <a:xfrm>
              <a:off x="6782696" y="3643313"/>
              <a:ext cx="530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T=0</a:t>
              </a:r>
              <a:endParaRPr lang="en-US" b="1" dirty="0"/>
            </a:p>
          </p:txBody>
        </p:sp>
        <p:pic>
          <p:nvPicPr>
            <p:cNvPr id="46085" name="Picture 5" descr="C:\Users\Negar\Desktop\cai presentation\num_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30345" y="3721608"/>
              <a:ext cx="2613655" cy="313639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863157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c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29189"/>
            <a:ext cx="7315200" cy="512401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Results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oc1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9144000" cy="4792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Hypericum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Doc1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9144000" cy="4792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CA" dirty="0" smtClean="0"/>
              <a:t>Motivation</a:t>
            </a:r>
          </a:p>
          <a:p>
            <a:r>
              <a:rPr lang="en-CA" dirty="0" smtClean="0"/>
              <a:t>Existing Approach</a:t>
            </a:r>
          </a:p>
          <a:p>
            <a:r>
              <a:rPr lang="en-CA" dirty="0" smtClean="0"/>
              <a:t>Proposed Approach</a:t>
            </a:r>
          </a:p>
          <a:p>
            <a:r>
              <a:rPr lang="en-CA" dirty="0" smtClean="0"/>
              <a:t>Experiments</a:t>
            </a:r>
          </a:p>
          <a:p>
            <a:r>
              <a:rPr lang="en-CA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" y="3520281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5645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05800" cy="4876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Increase the 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pool size of possible treatments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from |T| = 2 (i.e., t ∈ {0,1}). 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Cover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combining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several medications or other medical interventions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Explore ways to extend this evaluation methodology for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sequential observational studies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Not trivial since the space of all possible decisions grows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exponentially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as we progress through the course of treatment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Create observational datasets that contain 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censored samples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i.e., when only a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lower bound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of the survival time of some of the patients is available. </a:t>
            </a:r>
          </a:p>
          <a:p>
            <a:pPr lvl="1" indent="-34290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Can use such datasets to develop and evaluate survival prediction methods that can handle sample selection bias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389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93" y="1426931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Calibri" pitchFamily="34" charset="0"/>
                <a:ea typeface="Arial" charset="0"/>
                <a:cs typeface="Calibri" pitchFamily="34" charset="0"/>
              </a:rPr>
              <a:t>Our analyses show that </a:t>
            </a:r>
          </a:p>
          <a:p>
            <a:pPr lvl="1"/>
            <a:r>
              <a:rPr lang="en-US" sz="2400" b="0" dirty="0" smtClean="0">
                <a:latin typeface="Calibri" pitchFamily="34" charset="0"/>
                <a:ea typeface="Arial" charset="0"/>
                <a:cs typeface="Calibri" pitchFamily="34" charset="0"/>
              </a:rPr>
              <a:t>different off-policy learning methods </a:t>
            </a:r>
            <a:r>
              <a:rPr lang="en-US" sz="2400" b="1" dirty="0" smtClean="0">
                <a:latin typeface="Calibri" pitchFamily="34" charset="0"/>
                <a:ea typeface="Arial" charset="0"/>
                <a:cs typeface="Calibri" pitchFamily="34" charset="0"/>
              </a:rPr>
              <a:t>exhibit different competencies </a:t>
            </a:r>
          </a:p>
          <a:p>
            <a:pPr lvl="1"/>
            <a:r>
              <a:rPr lang="en-US" sz="2400" b="0" dirty="0" smtClean="0">
                <a:latin typeface="Calibri" pitchFamily="34" charset="0"/>
                <a:ea typeface="Arial" charset="0"/>
                <a:cs typeface="Calibri" pitchFamily="34" charset="0"/>
              </a:rPr>
              <a:t>under different </a:t>
            </a:r>
            <a:r>
              <a:rPr lang="en-US" sz="2400" b="1" dirty="0" smtClean="0">
                <a:latin typeface="Calibri" pitchFamily="34" charset="0"/>
                <a:ea typeface="Arial" charset="0"/>
                <a:cs typeface="Calibri" pitchFamily="34" charset="0"/>
              </a:rPr>
              <a:t>levels of </a:t>
            </a:r>
            <a:r>
              <a:rPr lang="en-US" sz="2400" b="1" dirty="0" smtClean="0">
                <a:latin typeface="Calibri" pitchFamily="34" charset="0"/>
                <a:ea typeface="Arial" charset="0"/>
                <a:cs typeface="Calibri" pitchFamily="34" charset="0"/>
              </a:rPr>
              <a:t>sample selection bias</a:t>
            </a:r>
          </a:p>
          <a:p>
            <a:r>
              <a:rPr lang="en-US" sz="2800" b="0" dirty="0" smtClean="0">
                <a:latin typeface="Calibri" pitchFamily="34" charset="0"/>
                <a:ea typeface="Arial" charset="0"/>
                <a:cs typeface="Calibri" pitchFamily="34" charset="0"/>
              </a:rPr>
              <a:t>Our 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proposed</a:t>
            </a:r>
            <a:r>
              <a:rPr lang="en-US" sz="2800" b="0" dirty="0" smtClean="0">
                <a:latin typeface="Calibri" pitchFamily="34" charset="0"/>
                <a:ea typeface="Arial" charset="0"/>
                <a:cs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  <a:ea typeface="Arial" charset="0"/>
                <a:cs typeface="Calibri" pitchFamily="34" charset="0"/>
              </a:rPr>
              <a:t>evaluation framework </a:t>
            </a:r>
            <a:r>
              <a:rPr lang="en-US" sz="2800" b="0" dirty="0" smtClean="0">
                <a:latin typeface="Calibri" pitchFamily="34" charset="0"/>
                <a:ea typeface="Arial" charset="0"/>
                <a:cs typeface="Calibri" pitchFamily="34" charset="0"/>
              </a:rPr>
              <a:t>enables us</a:t>
            </a:r>
          </a:p>
          <a:p>
            <a:pPr lvl="1"/>
            <a:r>
              <a:rPr lang="en-US" sz="2400" b="0" dirty="0" smtClean="0">
                <a:latin typeface="Calibri" pitchFamily="34" charset="0"/>
                <a:ea typeface="Arial" charset="0"/>
                <a:cs typeface="Calibri" pitchFamily="34" charset="0"/>
              </a:rPr>
              <a:t>to tease out these differences and </a:t>
            </a:r>
          </a:p>
          <a:p>
            <a:pPr lvl="1"/>
            <a:r>
              <a:rPr lang="en-US" sz="2400" b="1" dirty="0" smtClean="0">
                <a:latin typeface="Calibri" pitchFamily="34" charset="0"/>
                <a:ea typeface="Arial" charset="0"/>
                <a:cs typeface="Calibri" pitchFamily="34" charset="0"/>
              </a:rPr>
              <a:t>select the appropriate method</a:t>
            </a: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ea typeface="Arial" charset="0"/>
                <a:cs typeface="Calibri" pitchFamily="34" charset="0"/>
              </a:rPr>
              <a:t>for each real-world application </a:t>
            </a:r>
          </a:p>
          <a:p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Such analysis was not possible with the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existing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evaluation methodology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as it could not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generate diverse observational datasets</a:t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in terms of selection bias)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Negar </a:t>
            </a:r>
            <a:r>
              <a:rPr lang="en-US" dirty="0" err="1" smtClean="0"/>
              <a:t>Hassanpour</a:t>
            </a:r>
            <a:endParaRPr lang="en-US" dirty="0"/>
          </a:p>
          <a:p>
            <a:r>
              <a:rPr lang="en-US" dirty="0" smtClean="0"/>
              <a:t>hassanpo@ualberta.ca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/>
              <a:t>[</a:t>
            </a:r>
            <a:r>
              <a:rPr lang="en-US" sz="2000" b="1" dirty="0" err="1" smtClean="0"/>
              <a:t>Beygelzimer</a:t>
            </a:r>
            <a:r>
              <a:rPr lang="en-US" sz="2000" b="1" dirty="0" smtClean="0"/>
              <a:t> and Langford, 2009] </a:t>
            </a:r>
            <a:r>
              <a:rPr lang="en-US" sz="2000" dirty="0" err="1" smtClean="0"/>
              <a:t>Beygelzimer</a:t>
            </a:r>
            <a:r>
              <a:rPr lang="en-US" sz="2000" dirty="0" smtClean="0"/>
              <a:t>, A., Langford, J.: The offset tree for learning with partial labels. In: Proceedings of the 15th ACM SIGKDD, ACM (2009) </a:t>
            </a: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  <a:ea typeface="Arial" charset="0"/>
                <a:cs typeface="Calibri" pitchFamily="34" charset="0"/>
              </a:rPr>
              <a:t>[</a:t>
            </a:r>
            <a:r>
              <a:rPr lang="en-US" sz="2000" b="1" dirty="0" err="1" smtClean="0"/>
              <a:t>Dudík</a:t>
            </a:r>
            <a:r>
              <a:rPr lang="en-US" sz="2000" b="1" dirty="0" smtClean="0"/>
              <a:t> et al., 2011</a:t>
            </a:r>
            <a:r>
              <a:rPr lang="en-US" sz="2000" b="1" dirty="0" smtClean="0">
                <a:latin typeface="Calibri" pitchFamily="34" charset="0"/>
                <a:ea typeface="Arial" charset="0"/>
                <a:cs typeface="Calibri" pitchFamily="34" charset="0"/>
              </a:rPr>
              <a:t>] </a:t>
            </a:r>
            <a:r>
              <a:rPr lang="en-US" sz="2000" dirty="0" err="1" smtClean="0"/>
              <a:t>Dudík</a:t>
            </a:r>
            <a:r>
              <a:rPr lang="en-US" sz="2000" dirty="0" smtClean="0"/>
              <a:t>, M., Langford, J., Li, L.: Doubly robust policy evaluation and learning. International Conference on Machine Learning (2011)</a:t>
            </a:r>
          </a:p>
          <a:p>
            <a:pPr>
              <a:buNone/>
            </a:pPr>
            <a:r>
              <a:rPr lang="en-US" sz="2000" b="1" dirty="0" smtClean="0"/>
              <a:t>[</a:t>
            </a:r>
            <a:r>
              <a:rPr lang="en-US" sz="2000" b="1" dirty="0" err="1" smtClean="0"/>
              <a:t>Swaminathan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Joachims</a:t>
            </a:r>
            <a:r>
              <a:rPr lang="en-US" sz="2000" b="1" dirty="0" smtClean="0"/>
              <a:t>, 2015a] </a:t>
            </a:r>
            <a:r>
              <a:rPr lang="en-US" sz="2000" dirty="0" err="1" smtClean="0"/>
              <a:t>Swaminathan</a:t>
            </a:r>
            <a:r>
              <a:rPr lang="en-US" sz="2000" dirty="0" smtClean="0"/>
              <a:t>, A., </a:t>
            </a:r>
            <a:r>
              <a:rPr lang="en-US" sz="2000" dirty="0" err="1" smtClean="0"/>
              <a:t>Joachims</a:t>
            </a:r>
            <a:r>
              <a:rPr lang="en-US" sz="2000" dirty="0" smtClean="0"/>
              <a:t>, T.: Batch learning from logged bandit feedback through counterfactual risk minimization. JMLR 16 (2015) </a:t>
            </a:r>
          </a:p>
          <a:p>
            <a:pPr>
              <a:buNone/>
            </a:pPr>
            <a:r>
              <a:rPr lang="en-US" sz="2000" b="1" dirty="0" smtClean="0"/>
              <a:t>[</a:t>
            </a:r>
            <a:r>
              <a:rPr lang="en-US" sz="2000" b="1" dirty="0" err="1" smtClean="0"/>
              <a:t>Swaminathan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Joachims</a:t>
            </a:r>
            <a:r>
              <a:rPr lang="en-US" sz="2000" b="1" dirty="0" smtClean="0"/>
              <a:t>, 2015b] </a:t>
            </a:r>
            <a:r>
              <a:rPr lang="en-US" sz="2000" dirty="0" err="1" smtClean="0"/>
              <a:t>Swaminathan</a:t>
            </a:r>
            <a:r>
              <a:rPr lang="en-US" sz="2000" dirty="0" smtClean="0"/>
              <a:t>, A., </a:t>
            </a:r>
            <a:r>
              <a:rPr lang="en-US" sz="2000" dirty="0" err="1" smtClean="0"/>
              <a:t>Joachims</a:t>
            </a:r>
            <a:r>
              <a:rPr lang="en-US" sz="2000" dirty="0" smtClean="0"/>
              <a:t>, T.: The self-normalized estimator for counterfactual learning. In: Advances in Neural Information Processing Systems. (2015)</a:t>
            </a:r>
          </a:p>
          <a:p>
            <a:pPr>
              <a:buNone/>
            </a:pPr>
            <a:r>
              <a:rPr lang="en-US" sz="2000" b="1" dirty="0" smtClean="0"/>
              <a:t>[</a:t>
            </a:r>
            <a:r>
              <a:rPr lang="en-US" sz="2000" b="1" dirty="0" err="1" smtClean="0"/>
              <a:t>Swaminathan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Joachims</a:t>
            </a:r>
            <a:r>
              <a:rPr lang="en-US" sz="2000" b="1" dirty="0" smtClean="0"/>
              <a:t>, 2015c] </a:t>
            </a:r>
            <a:r>
              <a:rPr lang="en-US" sz="2000" dirty="0" err="1" smtClean="0"/>
              <a:t>Swaminathan</a:t>
            </a:r>
            <a:r>
              <a:rPr lang="en-US" sz="2000" dirty="0" smtClean="0"/>
              <a:t>, A., </a:t>
            </a:r>
            <a:r>
              <a:rPr lang="en-US" sz="2000" dirty="0" err="1" smtClean="0"/>
              <a:t>Joachims</a:t>
            </a:r>
            <a:r>
              <a:rPr lang="en-US" sz="2000" dirty="0" smtClean="0"/>
              <a:t>, T.: Counterfactual risk minimization: Learning from logged bandit feedback. In: International Conference on Machine Learning. (2015)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" y="3535362"/>
            <a:ext cx="8991600" cy="30178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Goal: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Find counterfactual outcomes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to calculate the individual treatment effects (ITE) </a:t>
            </a:r>
            <a:br>
              <a:rPr lang="en-US" sz="2200" dirty="0" smtClean="0"/>
            </a:br>
            <a:r>
              <a:rPr lang="en-US" sz="2200" dirty="0" smtClean="0"/>
              <a:t>… in order to facilitate finding </a:t>
            </a:r>
            <a:br>
              <a:rPr lang="en-US" sz="2200" dirty="0" smtClean="0"/>
            </a:br>
            <a:r>
              <a:rPr lang="en-US" sz="2200" dirty="0" smtClean="0"/>
              <a:t>the best personalized treatment option for a novel patient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Challenge: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In real-world datasets, the counterfactual outcomes are not </a:t>
            </a:r>
            <a:r>
              <a:rPr lang="en-US" sz="2200" dirty="0" smtClean="0"/>
              <a:t>observable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i.e., no time-machine invented yet!</a:t>
            </a:r>
          </a:p>
        </p:txBody>
      </p:sp>
      <p:graphicFrame>
        <p:nvGraphicFramePr>
          <p:cNvPr id="15" name="Content Placeholder 9"/>
          <p:cNvGraphicFramePr>
            <a:graphicFrameLocks/>
          </p:cNvGraphicFramePr>
          <p:nvPr/>
        </p:nvGraphicFramePr>
        <p:xfrm>
          <a:off x="2135633" y="1371600"/>
          <a:ext cx="4861489" cy="227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7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72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Mr.  Green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Ms.  Jones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 . 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4" name="Content Placeholder 24"/>
          <p:cNvGraphicFramePr>
            <a:graphicFrameLocks/>
          </p:cNvGraphicFramePr>
          <p:nvPr/>
        </p:nvGraphicFramePr>
        <p:xfrm>
          <a:off x="2133600" y="1371600"/>
          <a:ext cx="4872735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0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70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1371600"/>
          <a:ext cx="3938651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133600" y="1371600"/>
          <a:ext cx="3573208" cy="116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6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3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Gender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BMI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Mr.  Smith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2133600"/>
            <a:ext cx="418704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25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2526268"/>
            <a:ext cx="418704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29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2895600"/>
            <a:ext cx="418704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815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Real-world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/>
              <a:t>Randomized Controlled Trial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/>
              <a:t>Observational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26"/>
          <a:stretch>
            <a:fillRect/>
          </a:stretch>
        </p:blipFill>
        <p:spPr bwMode="auto">
          <a:xfrm>
            <a:off x="4648200" y="1981200"/>
            <a:ext cx="4038600" cy="15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5119631" y="3657602"/>
            <a:ext cx="3095740" cy="2346324"/>
            <a:chOff x="4804248" y="3657601"/>
            <a:chExt cx="3095740" cy="2992455"/>
          </a:xfrm>
        </p:grpSpPr>
        <p:pic>
          <p:nvPicPr>
            <p:cNvPr id="11" name="Picture 8" descr="C:\Users\Negar\Desktop\cai presentation\2.png"/>
            <p:cNvPicPr>
              <a:picLocks noChangeAspect="1" noChangeArrowheads="1"/>
            </p:cNvPicPr>
            <p:nvPr/>
          </p:nvPicPr>
          <p:blipFill>
            <a:blip r:embed="rId3" cstate="print"/>
            <a:srcRect t="24633" b="24340"/>
            <a:stretch>
              <a:fillRect/>
            </a:stretch>
          </p:blipFill>
          <p:spPr bwMode="auto">
            <a:xfrm>
              <a:off x="5156788" y="3657601"/>
              <a:ext cx="2743200" cy="277808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181600" y="3918912"/>
              <a:ext cx="114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t = 0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2934" y="628072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1764" y="4793186"/>
              <a:ext cx="1474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outcome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74"/>
          <a:stretch>
            <a:fillRect/>
          </a:stretch>
        </p:blipFill>
        <p:spPr bwMode="auto">
          <a:xfrm>
            <a:off x="457200" y="1981200"/>
            <a:ext cx="4191000" cy="15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003008" y="3657602"/>
            <a:ext cx="3099386" cy="2330128"/>
            <a:chOff x="685802" y="3657601"/>
            <a:chExt cx="3099386" cy="2971799"/>
          </a:xfrm>
        </p:grpSpPr>
        <p:pic>
          <p:nvPicPr>
            <p:cNvPr id="10" name="Picture 7" descr="C:\Users\Negar\Desktop\cai presentation\1.png"/>
            <p:cNvPicPr>
              <a:picLocks noChangeAspect="1" noChangeArrowheads="1"/>
            </p:cNvPicPr>
            <p:nvPr/>
          </p:nvPicPr>
          <p:blipFill>
            <a:blip r:embed="rId4" cstate="print"/>
            <a:srcRect t="24633" b="24340"/>
            <a:stretch>
              <a:fillRect/>
            </a:stretch>
          </p:blipFill>
          <p:spPr bwMode="auto">
            <a:xfrm>
              <a:off x="1041988" y="3657601"/>
              <a:ext cx="2743200" cy="277808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054394" y="3920068"/>
              <a:ext cx="1143000" cy="3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t = 0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94488" y="62600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53973" y="4772530"/>
              <a:ext cx="1432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outcome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1364" y="6064478"/>
            <a:ext cx="35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Same</a:t>
            </a:r>
            <a:r>
              <a:rPr lang="en-CA" dirty="0" smtClean="0"/>
              <a:t> </a:t>
            </a:r>
            <a:r>
              <a:rPr lang="en-CA" dirty="0" err="1" smtClean="0"/>
              <a:t>dist’n</a:t>
            </a:r>
            <a:r>
              <a:rPr lang="en-CA" dirty="0" smtClean="0"/>
              <a:t> of X for </a:t>
            </a:r>
            <a:r>
              <a:rPr lang="en-CA" dirty="0" smtClean="0">
                <a:solidFill>
                  <a:srgbClr val="FF0000"/>
                </a:solidFill>
              </a:rPr>
              <a:t>Red</a:t>
            </a:r>
            <a:r>
              <a:rPr lang="en-CA" dirty="0" smtClean="0"/>
              <a:t>, and </a:t>
            </a:r>
            <a:r>
              <a:rPr lang="en-CA" dirty="0" smtClean="0">
                <a:solidFill>
                  <a:srgbClr val="0000FF"/>
                </a:solidFill>
              </a:rPr>
              <a:t>Blue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2415" y="6052646"/>
            <a:ext cx="37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Different</a:t>
            </a:r>
            <a:r>
              <a:rPr lang="en-CA" dirty="0" smtClean="0"/>
              <a:t> </a:t>
            </a:r>
            <a:r>
              <a:rPr lang="en-CA" dirty="0" err="1" smtClean="0"/>
              <a:t>dist’n</a:t>
            </a:r>
            <a:r>
              <a:rPr lang="en-CA" dirty="0" smtClean="0"/>
              <a:t> of X for </a:t>
            </a:r>
            <a:r>
              <a:rPr lang="en-CA" dirty="0" smtClean="0">
                <a:solidFill>
                  <a:srgbClr val="FF0000"/>
                </a:solidFill>
              </a:rPr>
              <a:t>Red</a:t>
            </a:r>
            <a:r>
              <a:rPr lang="en-CA" dirty="0" smtClean="0"/>
              <a:t>, and </a:t>
            </a:r>
            <a:r>
              <a:rPr lang="en-CA" dirty="0" smtClean="0">
                <a:solidFill>
                  <a:srgbClr val="0000FF"/>
                </a:solidFill>
              </a:rPr>
              <a:t>Blue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457200" y="2053177"/>
            <a:ext cx="8229600" cy="436880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Need </a:t>
            </a:r>
            <a:r>
              <a:rPr lang="en-US" sz="3600" b="1" i="1" dirty="0" smtClean="0"/>
              <a:t>Realistic </a:t>
            </a:r>
          </a:p>
          <a:p>
            <a:pPr algn="ctr"/>
            <a:r>
              <a:rPr lang="en-US" sz="3600" b="1" dirty="0" smtClean="0"/>
              <a:t>Synthetic Datasets </a:t>
            </a:r>
            <a:r>
              <a:rPr lang="en-US" sz="2400" b="1" dirty="0" smtClean="0"/>
              <a:t>[Counterfactuals Available]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CA" dirty="0" smtClean="0"/>
              <a:t>Motivation</a:t>
            </a:r>
          </a:p>
          <a:p>
            <a:r>
              <a:rPr lang="en-CA" dirty="0" smtClean="0"/>
              <a:t>Existing Approach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Beygelzimer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Langford, 2009]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Swaminathan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Joachims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2015a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r>
              <a:rPr lang="en-CA" dirty="0" smtClean="0"/>
              <a:t>Proposed Approach</a:t>
            </a:r>
          </a:p>
          <a:p>
            <a:r>
              <a:rPr lang="en-CA" dirty="0" smtClean="0"/>
              <a:t>Experiments</a:t>
            </a:r>
          </a:p>
          <a:p>
            <a:r>
              <a:rPr lang="en-CA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" y="16764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9950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79600"/>
          <a:ext cx="250380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1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1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11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. .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022600" y="2286000"/>
            <a:ext cx="228600" cy="533400"/>
          </a:xfrm>
          <a:prstGeom prst="rightBrace">
            <a:avLst>
              <a:gd name="adj1" fmla="val 33333"/>
              <a:gd name="adj2" fmla="val 50000"/>
            </a:avLst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3560" y="250444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556934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5" name="Rounded Rectangle 14"/>
          <p:cNvSpPr/>
          <p:nvPr/>
        </p:nvSpPr>
        <p:spPr>
          <a:xfrm>
            <a:off x="3805767" y="2252134"/>
            <a:ext cx="1600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Logging Policy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b="1" dirty="0" smtClean="0"/>
              <a:t>(</a:t>
            </a:r>
            <a:r>
              <a:rPr lang="en-US" b="1" dirty="0" err="1" smtClean="0"/>
              <a:t>t|x</a:t>
            </a:r>
            <a:r>
              <a:rPr lang="en-US" b="1" dirty="0" smtClean="0"/>
              <a:t>)</a:t>
            </a:r>
            <a:endParaRPr lang="en-US" sz="1050" b="1" baseline="30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0189" y="2230969"/>
            <a:ext cx="2057410" cy="654050"/>
            <a:chOff x="3195642" y="327025"/>
            <a:chExt cx="2186001" cy="654050"/>
          </a:xfrm>
        </p:grpSpPr>
        <p:sp>
          <p:nvSpPr>
            <p:cNvPr id="18" name="Oval 17"/>
            <p:cNvSpPr/>
            <p:nvPr/>
          </p:nvSpPr>
          <p:spPr>
            <a:xfrm>
              <a:off x="3581395" y="327025"/>
              <a:ext cx="1395420" cy="654050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Sample new T</a:t>
              </a:r>
              <a:endParaRPr lang="en-US" sz="1050" b="1" baseline="30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195642" y="654050"/>
              <a:ext cx="3886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993023" y="666547"/>
              <a:ext cx="3886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52267" y="1879600"/>
          <a:ext cx="1053465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 . 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935062" y="3251200"/>
            <a:ext cx="1313338" cy="65405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Jaccard</a:t>
            </a:r>
            <a:r>
              <a:rPr lang="en-US" b="1" dirty="0" smtClean="0"/>
              <a:t> Score</a:t>
            </a:r>
            <a:endParaRPr lang="en-US" sz="1050" b="1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1892301" y="1879600"/>
            <a:ext cx="1066800" cy="144780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543800" y="1879600"/>
            <a:ext cx="1066800" cy="144780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2"/>
            <a:endCxn id="26" idx="2"/>
          </p:cNvCxnSpPr>
          <p:nvPr/>
        </p:nvCxnSpPr>
        <p:spPr>
          <a:xfrm>
            <a:off x="2425701" y="3327400"/>
            <a:ext cx="2509361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>
            <a:stCxn id="28" idx="2"/>
            <a:endCxn id="26" idx="6"/>
          </p:cNvCxnSpPr>
          <p:nvPr/>
        </p:nvCxnSpPr>
        <p:spPr>
          <a:xfrm flipH="1">
            <a:off x="6248400" y="3327400"/>
            <a:ext cx="182880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graphicFrame>
        <p:nvGraphicFramePr>
          <p:cNvPr id="40" name="Content Placeholder 5"/>
          <p:cNvGraphicFramePr>
            <a:graphicFrameLocks/>
          </p:cNvGraphicFramePr>
          <p:nvPr/>
        </p:nvGraphicFramePr>
        <p:xfrm>
          <a:off x="3063240" y="4318000"/>
          <a:ext cx="268219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79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79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79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. .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>
            <a:stCxn id="26" idx="4"/>
            <a:endCxn id="46" idx="0"/>
          </p:cNvCxnSpPr>
          <p:nvPr/>
        </p:nvCxnSpPr>
        <p:spPr>
          <a:xfrm>
            <a:off x="5591731" y="3905250"/>
            <a:ext cx="1349" cy="41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6" name="Rectangle 45"/>
          <p:cNvSpPr/>
          <p:nvPr/>
        </p:nvSpPr>
        <p:spPr>
          <a:xfrm>
            <a:off x="5430520" y="4318000"/>
            <a:ext cx="325120" cy="146304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1258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Arial" charset="0"/>
                <a:cs typeface="Calibri" pitchFamily="34" charset="0"/>
              </a:rPr>
              <a:t>multi-binary-label </a:t>
            </a:r>
            <a:r>
              <a:rPr lang="en-US" dirty="0" smtClean="0"/>
              <a:t>Supervised Dataset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31069" y="6107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Arial" charset="0"/>
                <a:cs typeface="Calibri" pitchFamily="34" charset="0"/>
              </a:rPr>
              <a:t>Contextual Bandit</a:t>
            </a:r>
            <a:r>
              <a:rPr lang="en-US" dirty="0" smtClean="0"/>
              <a:t> Dataset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46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Using the </a:t>
            </a:r>
            <a:r>
              <a:rPr lang="en-US" sz="2800" dirty="0" err="1" smtClean="0">
                <a:latin typeface="Calibri" pitchFamily="34" charset="0"/>
                <a:ea typeface="Arial" charset="0"/>
                <a:cs typeface="Calibri" pitchFamily="34" charset="0"/>
              </a:rPr>
              <a:t>Jaccard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 score to define outcomes </a:t>
            </a:r>
            <a:endParaRPr lang="en-US" sz="2800" dirty="0" smtClean="0">
              <a:latin typeface="Calibri" pitchFamily="34" charset="0"/>
              <a:ea typeface="Arial" charset="0"/>
              <a:cs typeface="Calibri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Calibri" pitchFamily="34" charset="0"/>
                <a:ea typeface="Arial" charset="0"/>
                <a:cs typeface="Calibri" pitchFamily="34" charset="0"/>
              </a:rPr>
              <a:t>equal </a:t>
            </a:r>
            <a:r>
              <a:rPr lang="en-US" sz="2800" b="1" dirty="0" smtClean="0">
                <a:latin typeface="Calibri" pitchFamily="34" charset="0"/>
                <a:ea typeface="Arial" charset="0"/>
                <a:cs typeface="Calibri" pitchFamily="34" charset="0"/>
              </a:rPr>
              <a:t>importance 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to various treatment 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options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Assumes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  <a:ea typeface="Arial" charset="0"/>
                <a:cs typeface="Calibri" pitchFamily="34" charset="0"/>
              </a:rPr>
              <a:t>known underlying mechanism </a:t>
            </a: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of treatment selection (e.g., in ad-placement); </a:t>
            </a:r>
            <a:endParaRPr lang="en-US" sz="2800" dirty="0" smtClean="0">
              <a:latin typeface="Calibri" pitchFamily="34" charset="0"/>
              <a:ea typeface="Arial" charset="0"/>
              <a:cs typeface="Calibri" pitchFamily="34" charset="0"/>
            </a:endParaRPr>
          </a:p>
          <a:p>
            <a:pPr marL="914400" lvl="1" indent="-514350">
              <a:defRPr/>
            </a:pP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i.e</a:t>
            </a: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., </a:t>
            </a:r>
            <a:r>
              <a:rPr lang="en-US" sz="2400" dirty="0" smtClean="0">
                <a:solidFill>
                  <a:schemeClr val="tx2"/>
                </a:solidFill>
              </a:rPr>
              <a:t>h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t|x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sz="2400" dirty="0" smtClean="0"/>
              <a:t>value </a:t>
            </a: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given as part of the </a:t>
            </a:r>
            <a:r>
              <a:rPr lang="en-US" sz="2400" dirty="0" smtClean="0">
                <a:solidFill>
                  <a:schemeClr val="tx2"/>
                </a:solidFill>
              </a:rPr>
              <a:t>dataset</a:t>
            </a:r>
            <a:r>
              <a:rPr lang="en-US" sz="2400" dirty="0" smtClean="0">
                <a:latin typeface="Calibri" pitchFamily="34" charset="0"/>
                <a:ea typeface="Arial" charset="0"/>
                <a:cs typeface="Calibri" pitchFamily="34" charset="0"/>
              </a:rPr>
              <a:t> (input)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 descr="C:\Users\Negar\Desktop\pipeline_existin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3800" y="140"/>
            <a:ext cx="5251450" cy="330080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05001"/>
            <a:ext cx="49530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How to map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Calibri" pitchFamily="34" charset="0"/>
                <a:ea typeface="Arial" charset="0"/>
                <a:cs typeface="Calibri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binary multi-label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{0,1}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a medical treatment?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Arial" charset="0"/>
                <a:cs typeface="Calibri" pitchFamily="34" charset="0"/>
              </a:rPr>
              <a:t>		(?? drug interactions ??)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Arial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CA" dirty="0" smtClean="0"/>
              <a:t>Motivation</a:t>
            </a:r>
          </a:p>
          <a:p>
            <a:r>
              <a:rPr lang="en-CA" dirty="0" smtClean="0"/>
              <a:t>Existing Approach</a:t>
            </a:r>
          </a:p>
          <a:p>
            <a:r>
              <a:rPr lang="en-CA" dirty="0" smtClean="0"/>
              <a:t>Proposed Approach</a:t>
            </a:r>
          </a:p>
          <a:p>
            <a:r>
              <a:rPr lang="en-CA" dirty="0" smtClean="0"/>
              <a:t>Experiments</a:t>
            </a:r>
            <a:endParaRPr lang="en-CA" dirty="0" smtClean="0"/>
          </a:p>
          <a:p>
            <a:r>
              <a:rPr lang="en-CA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024-B0C2-4389-AAC0-6AC875E0989A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2286000"/>
            <a:ext cx="1219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6372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9"/>
          <p:cNvGraphicFramePr>
            <a:graphicFrameLocks/>
          </p:cNvGraphicFramePr>
          <p:nvPr/>
        </p:nvGraphicFramePr>
        <p:xfrm>
          <a:off x="1828800" y="2810852"/>
          <a:ext cx="3033298" cy="1307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8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94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0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1</a:t>
                      </a:r>
                      <a:endParaRPr lang="en-US" sz="1400" b="1" baseline="300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4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BMI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Smith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Green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Ms.  Jones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Content Placeholder 9"/>
          <p:cNvGraphicFramePr>
            <a:graphicFrameLocks/>
          </p:cNvGraphicFramePr>
          <p:nvPr/>
        </p:nvGraphicFramePr>
        <p:xfrm>
          <a:off x="1981200" y="2963252"/>
          <a:ext cx="3033298" cy="1307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8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94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0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1</a:t>
                      </a:r>
                      <a:endParaRPr lang="en-US" sz="1400" b="1" baseline="300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4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BMI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Smith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15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Green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29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Ms.  Jones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Content Placeholder 9"/>
          <p:cNvGraphicFramePr>
            <a:graphicFrameLocks/>
          </p:cNvGraphicFramePr>
          <p:nvPr/>
        </p:nvGraphicFramePr>
        <p:xfrm>
          <a:off x="2133600" y="3115652"/>
          <a:ext cx="3033298" cy="1307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8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94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0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1</a:t>
                      </a:r>
                      <a:endParaRPr lang="en-US" sz="1400" b="1" baseline="300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4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BMI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Smith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Green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29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Ms.  Jones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2498"/>
            <a:ext cx="2133600" cy="365125"/>
          </a:xfrm>
        </p:spPr>
        <p:txBody>
          <a:bodyPr/>
          <a:lstStyle/>
          <a:p>
            <a:fld id="{9CDC6024-B0C2-4389-AAC0-6AC875E0989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363052"/>
          <a:ext cx="3033298" cy="1307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8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94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0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1</a:t>
                      </a:r>
                      <a:endParaRPr lang="en-US" sz="1400" b="1" baseline="300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4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BMI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Smith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Green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Ms.  Jones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31</a:t>
                      </a:r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783845"/>
              </p:ext>
            </p:extLst>
          </p:nvPr>
        </p:nvGraphicFramePr>
        <p:xfrm>
          <a:off x="5791200" y="1363052"/>
          <a:ext cx="2784797" cy="1307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0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75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94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0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r>
                        <a:rPr lang="en-US" sz="1400" b="1" baseline="30000" dirty="0" smtClean="0"/>
                        <a:t>1</a:t>
                      </a:r>
                      <a:endParaRPr lang="en-US" sz="1400" b="1" baseline="30000" dirty="0"/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43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BMI</a:t>
                      </a:r>
                      <a:endParaRPr lang="en-US" sz="1400" b="1" dirty="0"/>
                    </a:p>
                  </a:txBody>
                  <a:tcPr marL="62179" marR="62179" marT="31090" marB="3109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Smith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</a:t>
                      </a:r>
                      <a:endParaRPr lang="en-US" sz="1200" b="1" dirty="0"/>
                    </a:p>
                  </a:txBody>
                  <a:tcPr marL="62179" marR="62179" marT="31090" marB="31090"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Mr.  Green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29</a:t>
                      </a:r>
                      <a:endParaRPr lang="en-US" sz="1200" b="1" dirty="0"/>
                    </a:p>
                  </a:txBody>
                  <a:tcPr marL="62179" marR="62179" marT="31090" marB="31090"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17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Ms.  Jones</a:t>
                      </a:r>
                      <a:endParaRPr lang="en-US" sz="1200" b="1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62179" marR="62179" marT="31090" marB="3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62179" marR="62179" marT="31090" marB="3109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31</a:t>
                      </a:r>
                    </a:p>
                  </a:txBody>
                  <a:tcPr marL="62179" marR="62179" marT="31090" marB="310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352800" y="1744052"/>
            <a:ext cx="2438408" cy="654050"/>
            <a:chOff x="3276595" y="327025"/>
            <a:chExt cx="2590805" cy="654050"/>
          </a:xfrm>
        </p:grpSpPr>
        <p:sp>
          <p:nvSpPr>
            <p:cNvPr id="8" name="Oval 7"/>
            <p:cNvSpPr/>
            <p:nvPr/>
          </p:nvSpPr>
          <p:spPr>
            <a:xfrm>
              <a:off x="3581395" y="327025"/>
              <a:ext cx="1981198" cy="65405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Completion</a:t>
              </a:r>
            </a:p>
            <a:p>
              <a:pPr algn="ctr"/>
              <a:r>
                <a:rPr lang="en-US" sz="1050" b="1" dirty="0" smtClean="0"/>
                <a:t>(match ATE and R</a:t>
              </a:r>
              <a:r>
                <a:rPr lang="en-US" sz="1050" b="1" baseline="30000" dirty="0" smtClean="0"/>
                <a:t>2</a:t>
              </a:r>
              <a:r>
                <a:rPr lang="en-US" sz="1050" b="1" dirty="0" smtClean="0"/>
                <a:t>)</a:t>
              </a:r>
              <a:endParaRPr lang="en-US" sz="1050" b="1" baseline="30000" dirty="0"/>
            </a:p>
          </p:txBody>
        </p:sp>
        <p:cxnSp>
          <p:nvCxnSpPr>
            <p:cNvPr id="9" name="Straight Arrow Connector 8"/>
            <p:cNvCxnSpPr>
              <a:endCxn id="8" idx="2"/>
            </p:cNvCxnSpPr>
            <p:nvPr/>
          </p:nvCxnSpPr>
          <p:spPr>
            <a:xfrm>
              <a:off x="3276595" y="654050"/>
              <a:ext cx="304800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562600" y="666547"/>
              <a:ext cx="304800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8382000" y="3115652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3725252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β</a:t>
            </a:r>
          </a:p>
        </p:txBody>
      </p:sp>
      <p:sp>
        <p:nvSpPr>
          <p:cNvPr id="14" name="Oval 13"/>
          <p:cNvSpPr/>
          <p:nvPr/>
        </p:nvSpPr>
        <p:spPr>
          <a:xfrm>
            <a:off x="5867400" y="3191852"/>
            <a:ext cx="2212031" cy="78096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Synthesize Bandit dataset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1" idx="1"/>
            <a:endCxn id="14" idx="6"/>
          </p:cNvCxnSpPr>
          <p:nvPr/>
        </p:nvCxnSpPr>
        <p:spPr>
          <a:xfrm flipH="1">
            <a:off x="8079431" y="3268052"/>
            <a:ext cx="302569" cy="31428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4" idx="6"/>
          </p:cNvCxnSpPr>
          <p:nvPr/>
        </p:nvCxnSpPr>
        <p:spPr>
          <a:xfrm flipH="1" flipV="1">
            <a:off x="8079431" y="3582337"/>
            <a:ext cx="302569" cy="2953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10475" y="3572852"/>
            <a:ext cx="50292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973416" y="2688932"/>
            <a:ext cx="0" cy="50292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67000" y="5392127"/>
            <a:ext cx="1727200" cy="703873"/>
          </a:xfrm>
          <a:prstGeom prst="ellipse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Evaluation</a:t>
            </a:r>
            <a:endParaRPr lang="en-US" b="1" dirty="0"/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 flipH="1">
            <a:off x="3530600" y="4792052"/>
            <a:ext cx="0" cy="60007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6"/>
          </p:cNvCxnSpPr>
          <p:nvPr/>
        </p:nvCxnSpPr>
        <p:spPr>
          <a:xfrm>
            <a:off x="4394200" y="5744064"/>
            <a:ext cx="717550" cy="26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" y="4563452"/>
            <a:ext cx="8092440" cy="0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379769" y="3115652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α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79769" y="3725252"/>
            <a:ext cx="3048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β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1" y="3191852"/>
            <a:ext cx="2362200" cy="78096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Synthesize bandit datasets</a:t>
            </a:r>
            <a:endParaRPr lang="en-US" b="1" dirty="0"/>
          </a:p>
        </p:txBody>
      </p:sp>
      <p:cxnSp>
        <p:nvCxnSpPr>
          <p:cNvPr id="41" name="Straight Arrow Connector 40"/>
          <p:cNvCxnSpPr>
            <a:stCxn id="38" idx="1"/>
            <a:endCxn id="40" idx="6"/>
          </p:cNvCxnSpPr>
          <p:nvPr/>
        </p:nvCxnSpPr>
        <p:spPr>
          <a:xfrm flipH="1">
            <a:off x="8077201" y="3268052"/>
            <a:ext cx="302568" cy="31428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71185" y="2688932"/>
            <a:ext cx="0" cy="50292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4800" y="102438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RCT Dataset (RCT*)</a:t>
            </a:r>
            <a:endParaRPr lang="en-US" dirty="0"/>
          </a:p>
        </p:txBody>
      </p:sp>
      <p:sp>
        <p:nvSpPr>
          <p:cNvPr id="55" name="Right Brace 54"/>
          <p:cNvSpPr/>
          <p:nvPr/>
        </p:nvSpPr>
        <p:spPr>
          <a:xfrm rot="5400000">
            <a:off x="3270250" y="2696552"/>
            <a:ext cx="457200" cy="3581400"/>
          </a:xfrm>
          <a:prstGeom prst="rightBrace">
            <a:avLst>
              <a:gd name="adj1" fmla="val 81944"/>
              <a:gd name="adj2" fmla="val 4935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endCxn id="33" idx="2"/>
          </p:cNvCxnSpPr>
          <p:nvPr/>
        </p:nvCxnSpPr>
        <p:spPr>
          <a:xfrm flipV="1">
            <a:off x="1905000" y="5744064"/>
            <a:ext cx="7620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685800" y="4800600"/>
            <a:ext cx="6889416" cy="1734569"/>
            <a:chOff x="228600" y="4800600"/>
            <a:chExt cx="6889416" cy="1734569"/>
          </a:xfrm>
        </p:grpSpPr>
        <p:sp>
          <p:nvSpPr>
            <p:cNvPr id="53" name="TextBox 52"/>
            <p:cNvSpPr txBox="1"/>
            <p:nvPr/>
          </p:nvSpPr>
          <p:spPr>
            <a:xfrm>
              <a:off x="228600" y="5562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Logger</a:t>
              </a:r>
              <a:endParaRPr lang="en-US" dirty="0"/>
            </a:p>
          </p:txBody>
        </p:sp>
        <p:pic>
          <p:nvPicPr>
            <p:cNvPr id="31746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2016" y="4800600"/>
              <a:ext cx="2286000" cy="1734569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832016" y="4769808"/>
            <a:ext cx="2787984" cy="2000324"/>
            <a:chOff x="4374816" y="4769808"/>
            <a:chExt cx="2787984" cy="2000324"/>
          </a:xfrm>
        </p:grpSpPr>
        <p:sp>
          <p:nvSpPr>
            <p:cNvPr id="32" name="Rectangle 31"/>
            <p:cNvSpPr/>
            <p:nvPr/>
          </p:nvSpPr>
          <p:spPr>
            <a:xfrm>
              <a:off x="4648198" y="4769808"/>
              <a:ext cx="2514602" cy="193579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08316" y="6400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α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74816" y="54832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 smtClean="0"/>
                <a:t>β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5800" y="4800601"/>
            <a:ext cx="6889416" cy="1734567"/>
            <a:chOff x="228600" y="4800601"/>
            <a:chExt cx="6889416" cy="1734567"/>
          </a:xfrm>
        </p:grpSpPr>
        <p:sp>
          <p:nvSpPr>
            <p:cNvPr id="69" name="TextBox 68"/>
            <p:cNvSpPr txBox="1"/>
            <p:nvPr/>
          </p:nvSpPr>
          <p:spPr>
            <a:xfrm>
              <a:off x="228600" y="54102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Output Prediction</a:t>
              </a:r>
              <a:endParaRPr lang="en-US" dirty="0"/>
            </a:p>
          </p:txBody>
        </p:sp>
        <p:pic>
          <p:nvPicPr>
            <p:cNvPr id="70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832016" y="4800601"/>
              <a:ext cx="2286000" cy="1734567"/>
            </a:xfrm>
            <a:prstGeom prst="rect">
              <a:avLst/>
            </a:prstGeom>
            <a:noFill/>
          </p:spPr>
        </p:pic>
      </p:grpSp>
      <p:grpSp>
        <p:nvGrpSpPr>
          <p:cNvPr id="71" name="Group 70"/>
          <p:cNvGrpSpPr/>
          <p:nvPr/>
        </p:nvGrpSpPr>
        <p:grpSpPr>
          <a:xfrm>
            <a:off x="685800" y="4800600"/>
            <a:ext cx="6889415" cy="1734567"/>
            <a:chOff x="228600" y="4800601"/>
            <a:chExt cx="6889415" cy="1734567"/>
          </a:xfrm>
        </p:grpSpPr>
        <p:sp>
          <p:nvSpPr>
            <p:cNvPr id="72" name="TextBox 71"/>
            <p:cNvSpPr txBox="1"/>
            <p:nvPr/>
          </p:nvSpPr>
          <p:spPr>
            <a:xfrm>
              <a:off x="228600" y="55626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IPS-ERM</a:t>
              </a:r>
              <a:endParaRPr lang="en-US" dirty="0"/>
            </a:p>
          </p:txBody>
        </p:sp>
        <p:pic>
          <p:nvPicPr>
            <p:cNvPr id="73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832017" y="4800601"/>
              <a:ext cx="2285998" cy="1734567"/>
            </a:xfrm>
            <a:prstGeom prst="rect">
              <a:avLst/>
            </a:prstGeom>
            <a:noFill/>
          </p:spPr>
        </p:pic>
      </p:grpSp>
      <p:grpSp>
        <p:nvGrpSpPr>
          <p:cNvPr id="74" name="Group 73"/>
          <p:cNvGrpSpPr/>
          <p:nvPr/>
        </p:nvGrpSpPr>
        <p:grpSpPr>
          <a:xfrm>
            <a:off x="685800" y="4800600"/>
            <a:ext cx="6889415" cy="1734566"/>
            <a:chOff x="228600" y="4800601"/>
            <a:chExt cx="6889415" cy="1734566"/>
          </a:xfrm>
        </p:grpSpPr>
        <p:sp>
          <p:nvSpPr>
            <p:cNvPr id="75" name="TextBox 74"/>
            <p:cNvSpPr txBox="1"/>
            <p:nvPr/>
          </p:nvSpPr>
          <p:spPr>
            <a:xfrm>
              <a:off x="228600" y="55626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IPS-CRM</a:t>
              </a:r>
              <a:endParaRPr lang="en-US" dirty="0"/>
            </a:p>
          </p:txBody>
        </p:sp>
        <p:pic>
          <p:nvPicPr>
            <p:cNvPr id="76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832017" y="4800601"/>
              <a:ext cx="2285998" cy="1734566"/>
            </a:xfrm>
            <a:prstGeom prst="rect">
              <a:avLst/>
            </a:prstGeom>
            <a:noFill/>
          </p:spPr>
        </p:pic>
      </p:grpSp>
      <p:grpSp>
        <p:nvGrpSpPr>
          <p:cNvPr id="77" name="Group 76"/>
          <p:cNvGrpSpPr/>
          <p:nvPr/>
        </p:nvGrpSpPr>
        <p:grpSpPr>
          <a:xfrm>
            <a:off x="685800" y="4800600"/>
            <a:ext cx="6889414" cy="1734566"/>
            <a:chOff x="228600" y="4800601"/>
            <a:chExt cx="6889414" cy="1734566"/>
          </a:xfrm>
        </p:grpSpPr>
        <p:sp>
          <p:nvSpPr>
            <p:cNvPr id="78" name="TextBox 77"/>
            <p:cNvSpPr txBox="1"/>
            <p:nvPr/>
          </p:nvSpPr>
          <p:spPr>
            <a:xfrm>
              <a:off x="228600" y="55626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DR-ERM</a:t>
              </a:r>
              <a:endParaRPr lang="en-US" dirty="0"/>
            </a:p>
          </p:txBody>
        </p:sp>
        <p:pic>
          <p:nvPicPr>
            <p:cNvPr id="79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2017" y="4800601"/>
              <a:ext cx="2285997" cy="1734566"/>
            </a:xfrm>
            <a:prstGeom prst="rect">
              <a:avLst/>
            </a:prstGeom>
            <a:noFill/>
          </p:spPr>
        </p:pic>
      </p:grpSp>
      <p:grpSp>
        <p:nvGrpSpPr>
          <p:cNvPr id="80" name="Group 79"/>
          <p:cNvGrpSpPr/>
          <p:nvPr/>
        </p:nvGrpSpPr>
        <p:grpSpPr>
          <a:xfrm>
            <a:off x="685800" y="4800600"/>
            <a:ext cx="6889414" cy="1734565"/>
            <a:chOff x="228600" y="4800601"/>
            <a:chExt cx="6889414" cy="1734565"/>
          </a:xfrm>
        </p:grpSpPr>
        <p:sp>
          <p:nvSpPr>
            <p:cNvPr id="81" name="TextBox 80"/>
            <p:cNvSpPr txBox="1"/>
            <p:nvPr/>
          </p:nvSpPr>
          <p:spPr>
            <a:xfrm>
              <a:off x="228600" y="55626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SN-ERM</a:t>
              </a:r>
              <a:endParaRPr lang="en-US" dirty="0"/>
            </a:p>
          </p:txBody>
        </p:sp>
        <p:pic>
          <p:nvPicPr>
            <p:cNvPr id="82" name="Picture 2" descr="C:\Users\Negar\Desktop\cai presentation\Logger_map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832017" y="4800601"/>
              <a:ext cx="2285997" cy="17345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33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1239</Words>
  <Application>Microsoft Office PowerPoint</Application>
  <PresentationFormat>On-screen Show (4:3)</PresentationFormat>
  <Paragraphs>522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A Novel Evaluation Methodology for Assessing Off-Policy Learning Methods in Contextual Bandits</vt:lpstr>
      <vt:lpstr>Problem Statement</vt:lpstr>
      <vt:lpstr>Problem Statement</vt:lpstr>
      <vt:lpstr>Types of Real-world Datasets</vt:lpstr>
      <vt:lpstr>Outline</vt:lpstr>
      <vt:lpstr>Pipeline</vt:lpstr>
      <vt:lpstr>Shortcomings</vt:lpstr>
      <vt:lpstr>Outline</vt:lpstr>
      <vt:lpstr>Pipeline</vt:lpstr>
      <vt:lpstr>RCT*’s Characteristics</vt:lpstr>
      <vt:lpstr>Derive Counterfactual Functions</vt:lpstr>
      <vt:lpstr>RCT*</vt:lpstr>
      <vt:lpstr>Induce  Selection Bias</vt:lpstr>
      <vt:lpstr>Effect of α and β on Selection Bias</vt:lpstr>
      <vt:lpstr>Outline</vt:lpstr>
      <vt:lpstr>RCT* Datasets</vt:lpstr>
      <vt:lpstr>Methods Evaluated</vt:lpstr>
      <vt:lpstr>Results 1</vt:lpstr>
      <vt:lpstr>Results 1</vt:lpstr>
      <vt:lpstr>Results 2</vt:lpstr>
      <vt:lpstr>Acupuncture</vt:lpstr>
      <vt:lpstr>Hypericum</vt:lpstr>
      <vt:lpstr>Outline</vt:lpstr>
      <vt:lpstr>Future Directions</vt:lpstr>
      <vt:lpstr>Conclusion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Negar</dc:creator>
  <cp:lastModifiedBy>Negar</cp:lastModifiedBy>
  <cp:revision>83</cp:revision>
  <dcterms:created xsi:type="dcterms:W3CDTF">2018-05-03T16:48:33Z</dcterms:created>
  <dcterms:modified xsi:type="dcterms:W3CDTF">2018-05-11T12:53:25Z</dcterms:modified>
</cp:coreProperties>
</file>